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oboto Serif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8626F5-BDA3-40C3-80AA-DD7F5F096C23}">
  <a:tblStyle styleId="{4C8626F5-BDA3-40C3-80AA-DD7F5F096C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C4751C0-D5E8-48B9-986A-8239271F7AF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erif-regular.fntdata"/><Relationship Id="rId11" Type="http://schemas.openxmlformats.org/officeDocument/2006/relationships/slide" Target="slides/slide5.xml"/><Relationship Id="rId22" Type="http://schemas.openxmlformats.org/officeDocument/2006/relationships/font" Target="fonts/RobotoSerif-italic.fntdata"/><Relationship Id="rId10" Type="http://schemas.openxmlformats.org/officeDocument/2006/relationships/slide" Target="slides/slide4.xml"/><Relationship Id="rId21" Type="http://schemas.openxmlformats.org/officeDocument/2006/relationships/font" Target="fonts/RobotoSerif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RobotoSerif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a324415a2ce9a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6a324415a2ce9a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f0a0cc7d48c45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5f0a0cc7d48c45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8cbd5047ec83e0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8cbd5047ec83e0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8cbd5047ec83e0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8cbd5047ec83e0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04aa58a169dd16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04aa58a169dd16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2d34814116adde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2d34814116adde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803b6ad3e23948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803b6ad3e23948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b62c413771e55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cb62c413771e55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6a324415a2ce9a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6a324415a2ce9a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b62c413771e554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cb62c413771e55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f0a0cc7d48c45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5f0a0cc7d48c45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6a324415a2ce9a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6a324415a2ce9a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Relationship Id="rId4" Type="http://schemas.openxmlformats.org/officeDocument/2006/relationships/image" Target="../media/image12.jpg"/><Relationship Id="rId5" Type="http://schemas.openxmlformats.org/officeDocument/2006/relationships/image" Target="../media/image11.png"/><Relationship Id="rId6" Type="http://schemas.openxmlformats.org/officeDocument/2006/relationships/image" Target="../media/image1.jpg"/><Relationship Id="rId7" Type="http://schemas.openxmlformats.org/officeDocument/2006/relationships/image" Target="../media/image4.jpg"/><Relationship Id="rId8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11" Type="http://schemas.openxmlformats.org/officeDocument/2006/relationships/image" Target="../media/image3.png"/><Relationship Id="rId10" Type="http://schemas.openxmlformats.org/officeDocument/2006/relationships/image" Target="../media/image10.png"/><Relationship Id="rId9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5.png"/><Relationship Id="rId8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5" Type="http://schemas.openxmlformats.org/officeDocument/2006/relationships/image" Target="../media/image9.png"/><Relationship Id="rId6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690" y="817399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Production of Steel from Lunar Regolith from Carbonyl Iron Refining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136150" y="448650"/>
            <a:ext cx="5883600" cy="30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Inductance L in a non-air core magnetic coil is </a:t>
            </a:r>
            <a:r>
              <a:rPr lang="en" sz="1600">
                <a:solidFill>
                  <a:srgbClr val="000000"/>
                </a:solidFill>
              </a:rPr>
              <a:t>dependent only on the magnetic permeability of the core material, if the geometry of the coil is kept constant.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Samples of the isolated regolith constituents had a mostly negligible effect on induction compared to an empty coil. </a:t>
            </a:r>
            <a:endParaRPr sz="1600"/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202006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Induction Iron Determination</a:t>
            </a:r>
            <a:endParaRPr>
              <a:solidFill>
                <a:srgbClr val="5B0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734" y="111752"/>
            <a:ext cx="2300425" cy="3195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 rotWithShape="1">
          <a:blip r:embed="rId4">
            <a:alphaModFix/>
          </a:blip>
          <a:srcRect b="11261" l="0" r="0" t="10257"/>
          <a:stretch/>
        </p:blipFill>
        <p:spPr>
          <a:xfrm>
            <a:off x="2590075" y="1387950"/>
            <a:ext cx="1124200" cy="4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/>
          <p:nvPr/>
        </p:nvSpPr>
        <p:spPr>
          <a:xfrm>
            <a:off x="6821032" y="2192148"/>
            <a:ext cx="812100" cy="8463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0" name="Google Shape;180;p22"/>
          <p:cNvGraphicFramePr/>
          <p:nvPr/>
        </p:nvGraphicFramePr>
        <p:xfrm>
          <a:off x="2612104" y="26991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{1C4751C0-D5E8-48B9-986A-8239271F7AF7}</a:tableStyleId>
              </a:tblPr>
              <a:tblGrid>
                <a:gridCol w="996625"/>
                <a:gridCol w="1213700"/>
                <a:gridCol w="1066450"/>
                <a:gridCol w="643000"/>
              </a:tblGrid>
              <a:tr h="275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Constituents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Empty Inductance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 Inductance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</a:tr>
              <a:tr h="275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lminite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</a:tr>
              <a:tr h="275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livine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</a:tr>
              <a:tr h="275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yroxene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</a:tr>
              <a:tr h="275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asalt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153.2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</a:tr>
              <a:tr h="275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northsite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</a:tr>
              <a:tr h="275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Metallic iron*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178.3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136150" y="2699225"/>
            <a:ext cx="2367300" cy="22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500">
                <a:solidFill>
                  <a:srgbClr val="000000"/>
                </a:solidFill>
              </a:rPr>
              <a:t>Linear relationship found for iron content when mass is controlled</a:t>
            </a:r>
            <a:r>
              <a:rPr lang="en" sz="1600">
                <a:solidFill>
                  <a:srgbClr val="000000"/>
                </a:solidFill>
              </a:rPr>
              <a:t>.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8892"/>
            <a:ext cx="9143997" cy="466571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/>
        </p:nvSpPr>
        <p:spPr>
          <a:xfrm>
            <a:off x="1498126" y="2214587"/>
            <a:ext cx="6147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2944193" y="1273691"/>
            <a:ext cx="17892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Formation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Chamber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4486615" y="1292900"/>
            <a:ext cx="14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Decomposition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 Chamber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6643084" y="4172567"/>
            <a:ext cx="1789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Vacuum Pump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4863875" y="982375"/>
            <a:ext cx="4187100" cy="15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interim before pressure equipment could arrive, </a:t>
            </a:r>
            <a:r>
              <a:rPr lang="en"/>
              <a:t>thermodynamic data was coded with system conditions, such as particle porosity and changing gas volume.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Data assumes a 10% solid loading at 10 wt% Fe. This is out of a total of 19g of Fe present.</a:t>
            </a:r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7" y="72386"/>
            <a:ext cx="4786327" cy="30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5403" y="2571738"/>
            <a:ext cx="5335524" cy="249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>
            <p:ph type="title"/>
          </p:nvPr>
        </p:nvSpPr>
        <p:spPr>
          <a:xfrm>
            <a:off x="4863874" y="72366"/>
            <a:ext cx="404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System-Specific Yield Predictions </a:t>
            </a:r>
            <a:endParaRPr>
              <a:solidFill>
                <a:srgbClr val="5B0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0" y="3255723"/>
            <a:ext cx="3637800" cy="19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code </a:t>
            </a:r>
            <a:r>
              <a:rPr lang="en"/>
              <a:t>predicts the number of cycles to produce iron outweighing the apparatus, scaled up to 440 lbs. 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feasibility depends on the kinetics to complete a cycle. Continuous flow is especially promising.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idx="1" type="body"/>
          </p:nvPr>
        </p:nvSpPr>
        <p:spPr>
          <a:xfrm>
            <a:off x="294675" y="852099"/>
            <a:ext cx="3909000" cy="38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Used iron powder </a:t>
            </a:r>
            <a:r>
              <a:rPr lang="en"/>
              <a:t>cleaned with hydrogen for 3 hours at 600C.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Formation chamber was at 50 atm and 150C.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Sealed batch.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reduction in pressure is. used as a way of tracking the reaction progress, with 5 mol of CO being consumed to form 1 mol Fe(CO)5. 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post-experiment sample was 0.1837g lighter than the start. The loss of pressure </a:t>
            </a:r>
            <a:r>
              <a:rPr lang="en"/>
              <a:t>corresponds</a:t>
            </a:r>
            <a:r>
              <a:rPr lang="en"/>
              <a:t> to an expected 0.246249g Fe in the gas phase.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Promising start. Approached the expected equilibrium pressure of 48 atm in a little over 4 hours. </a:t>
            </a:r>
            <a:endParaRPr/>
          </a:p>
        </p:txBody>
      </p:sp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937" y="982973"/>
            <a:ext cx="4499374" cy="27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>
            <p:ph type="title"/>
          </p:nvPr>
        </p:nvSpPr>
        <p:spPr>
          <a:xfrm>
            <a:off x="202006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Carbonylation Results</a:t>
            </a:r>
            <a:endParaRPr>
              <a:solidFill>
                <a:srgbClr val="5B0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5"/>
          <p:cNvSpPr txBox="1"/>
          <p:nvPr>
            <p:ph idx="1" type="body"/>
          </p:nvPr>
        </p:nvSpPr>
        <p:spPr>
          <a:xfrm>
            <a:off x="4441426" y="3929550"/>
            <a:ext cx="4813800" cy="14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Likely plated on the </a:t>
            </a:r>
            <a:r>
              <a:rPr lang="en" sz="1500"/>
              <a:t>protective sheathing</a:t>
            </a:r>
            <a:r>
              <a:rPr lang="en" sz="1500"/>
              <a:t>. Will require </a:t>
            </a:r>
            <a:r>
              <a:rPr lang="en" sz="1500"/>
              <a:t>additional data.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3171" l="8990" r="7994" t="9947"/>
          <a:stretch/>
        </p:blipFill>
        <p:spPr>
          <a:xfrm>
            <a:off x="3883076" y="894911"/>
            <a:ext cx="5200746" cy="408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617" y="4161440"/>
            <a:ext cx="3064256" cy="6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63" y="3400113"/>
            <a:ext cx="3768600" cy="6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695" y="305664"/>
            <a:ext cx="916950" cy="13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9766" y="1607726"/>
            <a:ext cx="122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Hong Yong Sohn</a:t>
            </a:r>
            <a:endParaRPr sz="10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5924" y="305679"/>
            <a:ext cx="1041645" cy="13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122642" y="1607734"/>
            <a:ext cx="141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Michael F. Simpson</a:t>
            </a:r>
            <a:endParaRPr sz="1000"/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1742537" y="114837"/>
            <a:ext cx="6446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Team</a:t>
            </a:r>
            <a:endParaRPr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67824" y="305675"/>
            <a:ext cx="916950" cy="132406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2459641" y="1607727"/>
            <a:ext cx="122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Zhigang Zak Fang</a:t>
            </a:r>
            <a:endParaRPr sz="1000"/>
          </a:p>
        </p:txBody>
      </p:sp>
      <p:sp>
        <p:nvSpPr>
          <p:cNvPr id="69" name="Google Shape;69;p14"/>
          <p:cNvSpPr txBox="1"/>
          <p:nvPr/>
        </p:nvSpPr>
        <p:spPr>
          <a:xfrm>
            <a:off x="164082" y="9"/>
            <a:ext cx="1416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Faculty Advisors 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365757" y="9"/>
            <a:ext cx="1416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Industry Partner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695" y="5988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Extracting</a:t>
            </a:r>
            <a:r>
              <a:rPr lang="en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Iron from </a:t>
            </a:r>
            <a:r>
              <a:rPr lang="en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Deoxygenated Regolith</a:t>
            </a:r>
            <a:endParaRPr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5249225" y="3186400"/>
            <a:ext cx="3664800" cy="18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Produces a high-purity, ultra-fine, </a:t>
            </a:r>
            <a:r>
              <a:rPr lang="en"/>
              <a:t>spherical iron powder ideal for versatile additive manufacturing.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Extracts, concentrates, and purifies iron simultaneously in a compact space. Chamber doubles as a carburization chamber.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90" y="3025489"/>
            <a:ext cx="1481974" cy="15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6645" y="1293169"/>
            <a:ext cx="1421925" cy="14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5">
            <a:alphaModFix/>
          </a:blip>
          <a:srcRect b="-12328" l="20436" r="24164" t="-12328"/>
          <a:stretch/>
        </p:blipFill>
        <p:spPr>
          <a:xfrm>
            <a:off x="2519172" y="1356576"/>
            <a:ext cx="1296900" cy="1295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6">
            <a:alphaModFix/>
          </a:blip>
          <a:srcRect b="16562" l="31525" r="37343" t="0"/>
          <a:stretch/>
        </p:blipFill>
        <p:spPr>
          <a:xfrm>
            <a:off x="5791756" y="1210550"/>
            <a:ext cx="1528927" cy="15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2719" y="1293166"/>
            <a:ext cx="1421925" cy="14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7">
            <a:alphaModFix/>
          </a:blip>
          <a:srcRect b="-15492" l="1517" r="7057" t="4750"/>
          <a:stretch/>
        </p:blipFill>
        <p:spPr>
          <a:xfrm>
            <a:off x="4215225" y="1366913"/>
            <a:ext cx="1276200" cy="127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74859" y="4477114"/>
            <a:ext cx="1775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erif"/>
                <a:ea typeface="Roboto Serif"/>
                <a:cs typeface="Roboto Serif"/>
                <a:sym typeface="Roboto Serif"/>
              </a:rPr>
              <a:t>Regolith </a:t>
            </a:r>
            <a:endParaRPr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erif"/>
                <a:ea typeface="Roboto Serif"/>
                <a:cs typeface="Roboto Serif"/>
                <a:sym typeface="Roboto Serif"/>
              </a:rPr>
              <a:t>Loading</a:t>
            </a:r>
            <a:endParaRPr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1626078" y="3618700"/>
            <a:ext cx="375900" cy="40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5F06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3902250" y="1803725"/>
            <a:ext cx="226800" cy="400800"/>
          </a:xfrm>
          <a:prstGeom prst="rightArrow">
            <a:avLst>
              <a:gd fmla="val 33908" name="adj1"/>
              <a:gd fmla="val 50000" name="adj2"/>
            </a:avLst>
          </a:prstGeom>
          <a:solidFill>
            <a:srgbClr val="3C78D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5598325" y="1803713"/>
            <a:ext cx="226800" cy="400800"/>
          </a:xfrm>
          <a:prstGeom prst="rightArrow">
            <a:avLst>
              <a:gd fmla="val 33908" name="adj1"/>
              <a:gd fmla="val 50000" name="adj2"/>
            </a:avLst>
          </a:prstGeom>
          <a:solidFill>
            <a:srgbClr val="3C78D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6">
            <a:alphaModFix/>
          </a:blip>
          <a:srcRect b="16562" l="66342" r="3482" t="0"/>
          <a:stretch/>
        </p:blipFill>
        <p:spPr>
          <a:xfrm>
            <a:off x="7544887" y="1210525"/>
            <a:ext cx="1481974" cy="15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7294400" y="1803713"/>
            <a:ext cx="226800" cy="400800"/>
          </a:xfrm>
          <a:prstGeom prst="rightArrow">
            <a:avLst>
              <a:gd fmla="val 33908" name="adj1"/>
              <a:gd fmla="val 50000" name="adj2"/>
            </a:avLst>
          </a:prstGeom>
          <a:solidFill>
            <a:srgbClr val="3C78D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1919798" y="4477114"/>
            <a:ext cx="1775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erif"/>
                <a:ea typeface="Roboto Serif"/>
                <a:cs typeface="Roboto Serif"/>
                <a:sym typeface="Roboto Serif"/>
              </a:rPr>
              <a:t>Oxygen Extraction</a:t>
            </a:r>
            <a:endParaRPr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2241686" y="690514"/>
            <a:ext cx="1775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erif"/>
                <a:ea typeface="Roboto Serif"/>
                <a:cs typeface="Roboto Serif"/>
                <a:sym typeface="Roboto Serif"/>
              </a:rPr>
              <a:t>Magnetic Concentration</a:t>
            </a:r>
            <a:endParaRPr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4017373" y="695689"/>
            <a:ext cx="1775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erif"/>
                <a:ea typeface="Roboto Serif"/>
                <a:cs typeface="Roboto Serif"/>
                <a:sym typeface="Roboto Serif"/>
              </a:rPr>
              <a:t>Carbonyl Iron Refining</a:t>
            </a:r>
            <a:endParaRPr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5709988" y="695698"/>
            <a:ext cx="1775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erif"/>
                <a:ea typeface="Roboto Serif"/>
                <a:cs typeface="Roboto Serif"/>
                <a:sym typeface="Roboto Serif"/>
              </a:rPr>
              <a:t>Steel Part Formation</a:t>
            </a:r>
            <a:endParaRPr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398017" y="801589"/>
            <a:ext cx="1775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erif"/>
                <a:ea typeface="Roboto Serif"/>
                <a:cs typeface="Roboto Serif"/>
                <a:sym typeface="Roboto Serif"/>
              </a:rPr>
              <a:t>Finishing</a:t>
            </a:r>
            <a:endParaRPr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7386" y="3146931"/>
            <a:ext cx="1316100" cy="13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3554303" y="3631368"/>
            <a:ext cx="375900" cy="40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5F06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3684141" y="4583015"/>
            <a:ext cx="1775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erif"/>
                <a:ea typeface="Roboto Serif"/>
                <a:cs typeface="Roboto Serif"/>
                <a:sym typeface="Roboto Serif"/>
              </a:rPr>
              <a:t>Disposal</a:t>
            </a:r>
            <a:endParaRPr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2106325" y="690525"/>
            <a:ext cx="6904500" cy="23364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 rot="-4441393">
            <a:off x="2740417" y="2750487"/>
            <a:ext cx="376025" cy="40054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172225" y="690525"/>
            <a:ext cx="1934100" cy="8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C78D8"/>
                </a:solidFill>
              </a:rPr>
              <a:t>Envisioned Iron </a:t>
            </a:r>
            <a:r>
              <a:rPr lang="en">
                <a:solidFill>
                  <a:srgbClr val="3C78D8"/>
                </a:solidFill>
              </a:rPr>
              <a:t>Scavenging</a:t>
            </a:r>
            <a:r>
              <a:rPr lang="en">
                <a:solidFill>
                  <a:srgbClr val="3C78D8"/>
                </a:solidFill>
              </a:rPr>
              <a:t> and Processing </a:t>
            </a:r>
            <a:r>
              <a:rPr lang="en">
                <a:solidFill>
                  <a:srgbClr val="3C78D8"/>
                </a:solidFill>
              </a:rPr>
              <a:t> 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100" name="Google Shape;100;p15"/>
          <p:cNvSpPr/>
          <p:nvPr/>
        </p:nvSpPr>
        <p:spPr>
          <a:xfrm rot="3281985">
            <a:off x="3610630" y="2820699"/>
            <a:ext cx="479700" cy="4009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6324" y="4190425"/>
            <a:ext cx="1296897" cy="272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9">
            <a:alphaModFix/>
          </a:blip>
          <a:srcRect b="17702" l="0" r="0" t="0"/>
          <a:stretch/>
        </p:blipFill>
        <p:spPr>
          <a:xfrm>
            <a:off x="2177075" y="3712725"/>
            <a:ext cx="1202121" cy="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55462" y="3186400"/>
            <a:ext cx="1132528" cy="6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2064100" y="3272721"/>
            <a:ext cx="1422000" cy="1228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05300" y="3238725"/>
            <a:ext cx="1132500" cy="11325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06" name="Google Shape;106;p15"/>
          <p:cNvCxnSpPr/>
          <p:nvPr/>
        </p:nvCxnSpPr>
        <p:spPr>
          <a:xfrm>
            <a:off x="247615" y="1507949"/>
            <a:ext cx="1853100" cy="57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311695" y="5988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Formation Chamber Principles</a:t>
            </a:r>
            <a:endParaRPr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10481" r="11302" t="0"/>
          <a:stretch/>
        </p:blipFill>
        <p:spPr>
          <a:xfrm>
            <a:off x="1967670" y="1217050"/>
            <a:ext cx="6438830" cy="34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2025802" y="843544"/>
            <a:ext cx="280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Fe</a:t>
            </a:r>
            <a:r>
              <a:rPr baseline="-25000" lang="en" sz="2000">
                <a:latin typeface="Times New Roman"/>
                <a:ea typeface="Times New Roman"/>
                <a:cs typeface="Times New Roman"/>
                <a:sym typeface="Times New Roman"/>
              </a:rPr>
              <a:t>(s)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+ 5CO</a:t>
            </a:r>
            <a:r>
              <a:rPr baseline="-25000" lang="en" sz="2000">
                <a:latin typeface="Times New Roman"/>
                <a:ea typeface="Times New Roman"/>
                <a:cs typeface="Times New Roman"/>
                <a:sym typeface="Times New Roman"/>
              </a:rPr>
              <a:t>(g)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= Fe(CO)</a:t>
            </a:r>
            <a:r>
              <a:rPr baseline="-25000" lang="en" sz="2000">
                <a:latin typeface="Times New Roman"/>
                <a:ea typeface="Times New Roman"/>
                <a:cs typeface="Times New Roman"/>
                <a:sym typeface="Times New Roman"/>
              </a:rPr>
              <a:t>5 (g)</a:t>
            </a:r>
            <a:endParaRPr baseline="-25000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26811" y="1524833"/>
            <a:ext cx="1482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Georgia"/>
                <a:ea typeface="Georgia"/>
                <a:cs typeface="Georgia"/>
                <a:sym typeface="Georgia"/>
              </a:rPr>
              <a:t>High CO</a:t>
            </a:r>
            <a:r>
              <a:rPr baseline="-25000" lang="en" sz="1500">
                <a:latin typeface="Georgia"/>
                <a:ea typeface="Georgia"/>
                <a:cs typeface="Georgia"/>
                <a:sym typeface="Georgia"/>
              </a:rPr>
              <a:t>(g)</a:t>
            </a:r>
            <a:r>
              <a:rPr lang="en" sz="1500">
                <a:latin typeface="Georgia"/>
                <a:ea typeface="Georgia"/>
                <a:cs typeface="Georgia"/>
                <a:sym typeface="Georgia"/>
              </a:rPr>
              <a:t> Partial Pressure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(Industry &gt;200atm) </a:t>
            </a:r>
            <a:endParaRPr baseline="-25000"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 b="3338" l="5536" r="65938" t="7168"/>
          <a:stretch/>
        </p:blipFill>
        <p:spPr>
          <a:xfrm>
            <a:off x="1152289" y="1555591"/>
            <a:ext cx="297125" cy="12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5" y="3245921"/>
            <a:ext cx="148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Georgia"/>
                <a:ea typeface="Georgia"/>
                <a:cs typeface="Georgia"/>
                <a:sym typeface="Georgia"/>
              </a:rPr>
              <a:t>Moderate Temperature 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(Industry 150-200C) </a:t>
            </a:r>
            <a:endParaRPr baseline="-25000"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b="2966" l="37514" r="37511" t="6853"/>
          <a:stretch/>
        </p:blipFill>
        <p:spPr>
          <a:xfrm>
            <a:off x="1243497" y="3037852"/>
            <a:ext cx="265925" cy="12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1556601" y="1872813"/>
            <a:ext cx="363900" cy="2133300"/>
          </a:xfrm>
          <a:prstGeom prst="rightBrace">
            <a:avLst>
              <a:gd fmla="val 50000" name="adj1"/>
              <a:gd fmla="val 41937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311695" y="5988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Decomposition </a:t>
            </a:r>
            <a:r>
              <a:rPr lang="en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Chamber Principles</a:t>
            </a:r>
            <a:endParaRPr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b="0" l="10481" r="11302" t="0"/>
          <a:stretch/>
        </p:blipFill>
        <p:spPr>
          <a:xfrm>
            <a:off x="1967670" y="1217050"/>
            <a:ext cx="6438830" cy="34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5673091" y="841857"/>
            <a:ext cx="280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Fe(CO)</a:t>
            </a:r>
            <a:r>
              <a:rPr baseline="-25000" lang="en" sz="2000">
                <a:latin typeface="Times New Roman"/>
                <a:ea typeface="Times New Roman"/>
                <a:cs typeface="Times New Roman"/>
                <a:sym typeface="Times New Roman"/>
              </a:rPr>
              <a:t>5 (g)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</a:t>
            </a:r>
            <a:r>
              <a:rPr baseline="-25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(s)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+ 5CO</a:t>
            </a:r>
            <a:r>
              <a:rPr baseline="-25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341011" y="987709"/>
            <a:ext cx="13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Georgia"/>
                <a:ea typeface="Georgia"/>
                <a:cs typeface="Georgia"/>
                <a:sym typeface="Georgia"/>
              </a:rPr>
              <a:t>Low</a:t>
            </a:r>
            <a:r>
              <a:rPr lang="en" sz="1500">
                <a:latin typeface="Georgia"/>
                <a:ea typeface="Georgia"/>
                <a:cs typeface="Georgia"/>
                <a:sym typeface="Georgia"/>
              </a:rPr>
              <a:t> CO</a:t>
            </a:r>
            <a:r>
              <a:rPr baseline="-25000" lang="en" sz="1500">
                <a:latin typeface="Georgia"/>
                <a:ea typeface="Georgia"/>
                <a:cs typeface="Georgia"/>
                <a:sym typeface="Georgia"/>
              </a:rPr>
              <a:t>(g)</a:t>
            </a:r>
            <a:r>
              <a:rPr lang="en" sz="1500">
                <a:latin typeface="Georgia"/>
                <a:ea typeface="Georgia"/>
                <a:cs typeface="Georgia"/>
                <a:sym typeface="Georgia"/>
              </a:rPr>
              <a:t> Partial Pressure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64171" y="2571750"/>
            <a:ext cx="13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Georgia"/>
                <a:ea typeface="Georgia"/>
                <a:cs typeface="Georgia"/>
                <a:sym typeface="Georgia"/>
              </a:rPr>
              <a:t>Moderate High Temperature 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(250-300C) </a:t>
            </a:r>
            <a:endParaRPr baseline="-25000"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8" name="Google Shape;128;p17"/>
          <p:cNvSpPr/>
          <p:nvPr/>
        </p:nvSpPr>
        <p:spPr>
          <a:xfrm rot="-5400000">
            <a:off x="3447600" y="-594999"/>
            <a:ext cx="459600" cy="3765900"/>
          </a:xfrm>
          <a:prstGeom prst="rightBrace">
            <a:avLst>
              <a:gd fmla="val 10187" name="adj1"/>
              <a:gd fmla="val 1678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b="1789" l="11102" r="11094" t="-1790"/>
          <a:stretch/>
        </p:blipFill>
        <p:spPr>
          <a:xfrm>
            <a:off x="1967675" y="1334455"/>
            <a:ext cx="6438830" cy="34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9554" y="841841"/>
            <a:ext cx="231885" cy="12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6">
            <a:alphaModFix/>
          </a:blip>
          <a:srcRect b="0" l="33244" r="38549" t="0"/>
          <a:stretch/>
        </p:blipFill>
        <p:spPr>
          <a:xfrm>
            <a:off x="1457454" y="2451023"/>
            <a:ext cx="248713" cy="125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-143842" y="549591"/>
            <a:ext cx="9431700" cy="40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Iron has been </a:t>
            </a:r>
            <a:r>
              <a:rPr lang="en"/>
              <a:t>commercially produced since 1925 and yields ~29,000 metric tons per year. What is our team proposing that is novel and warrants research?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Industry applies a considerable ~25 MPa (247 atm) of carbon monoxide partial pressure during formation. Allows for 60% of iron to be contained in the gas phase while maintaining reasonable formation kinetics between 180-200C.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Industry needs bulk iron production to be economically viable, leaving low pressure production largely unexplored.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lunar environment changes the script, where a reduced output is a preferable tradeoff for a significantly lighter apparatus. The benefits of a closed gas loop, AM </a:t>
            </a:r>
            <a:r>
              <a:rPr lang="en"/>
              <a:t>compatible</a:t>
            </a:r>
            <a:r>
              <a:rPr lang="en"/>
              <a:t> product, and multistage compaction are allowed to shine.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.</a:t>
            </a:r>
            <a:endParaRPr/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311695" y="5988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Tailoring Carbonylation to a Lunar Environment </a:t>
            </a:r>
            <a:endParaRPr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910" y="2705250"/>
            <a:ext cx="3648401" cy="24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0" y="2980275"/>
            <a:ext cx="4744500" cy="20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HSC data shows promise in the reduced pressure range (right)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</a:t>
            </a:r>
            <a:r>
              <a:rPr lang="en"/>
              <a:t>literature data that could be located (each on laterite ore) both supported the feasibility of outputs that would justify lunar deployment, such as </a:t>
            </a:r>
            <a:r>
              <a:rPr lang="en"/>
              <a:t>Terekhov &amp; Emmanuel, 2013 with 75% yield in 48 hours.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183902" y="3599850"/>
            <a:ext cx="8776200" cy="15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1700"/>
              <a:t>Stage 1:</a:t>
            </a:r>
            <a:r>
              <a:rPr lang="en" sz="1700"/>
              <a:t> Reduce imitation regolith with reactive gas to build a small stockpile for carbonylation. Note magnetic concentration efficiency and reduction observations.</a:t>
            </a:r>
            <a:endParaRPr sz="1700"/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1700"/>
              <a:t>Stage 2:</a:t>
            </a:r>
            <a:r>
              <a:rPr lang="en" sz="1700"/>
              <a:t> Produce and analyze iron product as a  proof of concept</a:t>
            </a:r>
            <a:r>
              <a:rPr lang="en" sz="1700"/>
              <a:t>, ideally sufficient to print a small component. Record yield as a function of varied </a:t>
            </a:r>
            <a:r>
              <a:rPr lang="en" sz="1700"/>
              <a:t>pressure, temperature, and flow rate. Watch for and mitigate heterogeneous nucleation. </a:t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225" y="1017724"/>
            <a:ext cx="4030776" cy="244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4">
            <a:alphaModFix/>
          </a:blip>
          <a:srcRect b="5952" l="33372" r="4294" t="15517"/>
          <a:stretch/>
        </p:blipFill>
        <p:spPr>
          <a:xfrm>
            <a:off x="4801525" y="1144205"/>
            <a:ext cx="4030772" cy="259114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/>
          <p:nvPr/>
        </p:nvSpPr>
        <p:spPr>
          <a:xfrm>
            <a:off x="311700" y="842149"/>
            <a:ext cx="4363200" cy="2826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4728350" y="842125"/>
            <a:ext cx="4200300" cy="2826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 b="59389" l="0" r="65608" t="10374"/>
          <a:stretch/>
        </p:blipFill>
        <p:spPr>
          <a:xfrm>
            <a:off x="6918222" y="965369"/>
            <a:ext cx="1760527" cy="93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>
            <p:ph type="title"/>
          </p:nvPr>
        </p:nvSpPr>
        <p:spPr>
          <a:xfrm>
            <a:off x="311695" y="-85539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Plan</a:t>
            </a:r>
            <a:endParaRPr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900621" y="390816"/>
            <a:ext cx="331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69138"/>
                </a:solidFill>
                <a:latin typeface="Roboto Serif"/>
                <a:ea typeface="Roboto Serif"/>
                <a:cs typeface="Roboto Serif"/>
                <a:sym typeface="Roboto Serif"/>
              </a:rPr>
              <a:t>Stage 1: Reduction </a:t>
            </a:r>
            <a:endParaRPr sz="2000">
              <a:solidFill>
                <a:srgbClr val="E69138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4908304" y="390816"/>
            <a:ext cx="331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  <a:latin typeface="Roboto Serif"/>
                <a:ea typeface="Roboto Serif"/>
                <a:cs typeface="Roboto Serif"/>
                <a:sym typeface="Roboto Serif"/>
              </a:rPr>
              <a:t>Stage 2: </a:t>
            </a:r>
            <a:r>
              <a:rPr lang="en" sz="2000">
                <a:solidFill>
                  <a:srgbClr val="9900FF"/>
                </a:solidFill>
                <a:latin typeface="Roboto Serif"/>
                <a:ea typeface="Roboto Serif"/>
                <a:cs typeface="Roboto Serif"/>
                <a:sym typeface="Roboto Serif"/>
              </a:rPr>
              <a:t>Carbonylation</a:t>
            </a:r>
            <a:r>
              <a:rPr lang="en" sz="1800">
                <a:solidFill>
                  <a:srgbClr val="9900FF"/>
                </a:solidFill>
                <a:latin typeface="Roboto Serif"/>
                <a:ea typeface="Roboto Serif"/>
                <a:cs typeface="Roboto Serif"/>
                <a:sym typeface="Roboto Serif"/>
              </a:rPr>
              <a:t> </a:t>
            </a:r>
            <a:endParaRPr sz="1800">
              <a:solidFill>
                <a:srgbClr val="9900FF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485331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Reduction System</a:t>
            </a:r>
            <a:endParaRPr>
              <a:solidFill>
                <a:srgbClr val="5B0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038" y="509153"/>
            <a:ext cx="7109926" cy="431777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/>
        </p:nvSpPr>
        <p:spPr>
          <a:xfrm>
            <a:off x="3213002" y="4699205"/>
            <a:ext cx="27180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Reduction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Furnace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6399513" y="93000"/>
            <a:ext cx="14658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CO or H</a:t>
            </a:r>
            <a:r>
              <a:rPr baseline="-25000" lang="en" sz="13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aseline="-25000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7330375" y="93000"/>
            <a:ext cx="1081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aseline="-25000" lang="en" sz="13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aseline="-25000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421691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Reduction Procedure and Results </a:t>
            </a:r>
            <a:endParaRPr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3">
            <a:alphaModFix/>
          </a:blip>
          <a:srcRect b="5303" l="74277" r="0" t="0"/>
          <a:stretch/>
        </p:blipFill>
        <p:spPr>
          <a:xfrm>
            <a:off x="5279650" y="2669225"/>
            <a:ext cx="2854550" cy="121885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113947" y="34676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lunar regolith powder was dried at 200°C for 24 hours before each experiment.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The samples were heated/cooled slowly at a rate of 1 °C/min to avoid cracking the alumina tub, usually to 1000C. Experiments were performed with 100 mL/min of CO(g) (500% excess) for 3 hours. Later, hydrogen.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In addition to dried simulant, some samples were oxidized in air or mixed with carbon.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Quantifying reduced iron was difficult, with XRD, XPS, and mass change confirming the presence of metallic iron but with disagreement in value.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4">
            <a:alphaModFix/>
          </a:blip>
          <a:srcRect b="0" l="73584" r="0" t="0"/>
          <a:stretch/>
        </p:blipFill>
        <p:spPr>
          <a:xfrm>
            <a:off x="5279638" y="3964803"/>
            <a:ext cx="3294826" cy="11786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0" name="Google Shape;170;p21"/>
          <p:cNvGraphicFramePr/>
          <p:nvPr/>
        </p:nvGraphicFramePr>
        <p:xfrm>
          <a:off x="177318" y="27357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{4C8626F5-BDA3-40C3-80AA-DD7F5F096C23}</a:tableStyleId>
              </a:tblPr>
              <a:tblGrid>
                <a:gridCol w="1918825"/>
                <a:gridCol w="1276975"/>
                <a:gridCol w="1608775"/>
              </a:tblGrid>
              <a:tr h="724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Sample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Metallic iron wt%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Percent of available iron reduced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Simulant, CO exposed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2.150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32.16%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Air oxidized simulant, CO exposed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2.539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37.98%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Simulant, H</a:t>
                      </a:r>
                      <a:r>
                        <a:rPr baseline="-25000" lang="en"/>
                        <a:t>2 </a:t>
                      </a:r>
                      <a:r>
                        <a:rPr lang="en"/>
                        <a:t>exposed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2.928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43.80%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